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sldIdLst>
    <p:sldId id="256" r:id="rId2"/>
    <p:sldId id="267" r:id="rId3"/>
    <p:sldId id="257" r:id="rId4"/>
    <p:sldId id="258" r:id="rId5"/>
    <p:sldId id="259" r:id="rId6"/>
    <p:sldId id="260" r:id="rId7"/>
    <p:sldId id="261" r:id="rId8"/>
    <p:sldId id="262" r:id="rId9"/>
    <p:sldId id="263" r:id="rId10"/>
    <p:sldId id="265" r:id="rId11"/>
    <p:sldId id="268" r:id="rId12"/>
    <p:sldId id="266"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64"/>
    <p:restoredTop sz="94674"/>
  </p:normalViewPr>
  <p:slideViewPr>
    <p:cSldViewPr snapToGrid="0" snapToObjects="1">
      <p:cViewPr varScale="1">
        <p:scale>
          <a:sx n="137" d="100"/>
          <a:sy n="137" d="100"/>
        </p:scale>
        <p:origin x="224"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C3D6-89D9-D744-B1CA-3F40502213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5ADD4C-165D-A443-B37E-C0AC5DB49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3FD884-3FA0-9444-9C3F-623DAD0C17F7}"/>
              </a:ext>
            </a:extLst>
          </p:cNvPr>
          <p:cNvSpPr>
            <a:spLocks noGrp="1"/>
          </p:cNvSpPr>
          <p:nvPr>
            <p:ph type="dt" sz="half" idx="10"/>
          </p:nvPr>
        </p:nvSpPr>
        <p:spPr/>
        <p:txBody>
          <a:bodyPr/>
          <a:lstStyle/>
          <a:p>
            <a:fld id="{78ABE3C1-DBE1-495D-B57B-2849774B866A}" type="datetimeFigureOut">
              <a:rPr lang="en-US" smtClean="0"/>
              <a:t>10/14/18</a:t>
            </a:fld>
            <a:endParaRPr lang="en-US" dirty="0"/>
          </a:p>
        </p:txBody>
      </p:sp>
      <p:sp>
        <p:nvSpPr>
          <p:cNvPr id="5" name="Footer Placeholder 4">
            <a:extLst>
              <a:ext uri="{FF2B5EF4-FFF2-40B4-BE49-F238E27FC236}">
                <a16:creationId xmlns:a16="http://schemas.microsoft.com/office/drawing/2014/main" id="{11E82E30-F330-0549-B748-63D6D8FB166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1C3F83-1C74-0145-8590-FFCFF4B8766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720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A04B8-E150-E047-80BB-D1C7CE7379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58943E-12C3-DF41-A42D-4327908F09C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E60A9-8415-DC4C-B753-5F674E655EF9}"/>
              </a:ext>
            </a:extLst>
          </p:cNvPr>
          <p:cNvSpPr>
            <a:spLocks noGrp="1"/>
          </p:cNvSpPr>
          <p:nvPr>
            <p:ph type="dt" sz="half" idx="10"/>
          </p:nvPr>
        </p:nvSpPr>
        <p:spPr/>
        <p:txBody>
          <a:bodyPr/>
          <a:lstStyle/>
          <a:p>
            <a:fld id="{1FA3F48C-C7C6-4055-9F49-3777875E72AE}" type="datetimeFigureOut">
              <a:rPr lang="en-US" smtClean="0"/>
              <a:t>10/14/18</a:t>
            </a:fld>
            <a:endParaRPr lang="en-US" dirty="0"/>
          </a:p>
        </p:txBody>
      </p:sp>
      <p:sp>
        <p:nvSpPr>
          <p:cNvPr id="5" name="Footer Placeholder 4">
            <a:extLst>
              <a:ext uri="{FF2B5EF4-FFF2-40B4-BE49-F238E27FC236}">
                <a16:creationId xmlns:a16="http://schemas.microsoft.com/office/drawing/2014/main" id="{28EA2082-AAB3-A744-A4A6-42D5CA7782D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DFEE4F-F51C-6542-B7ED-D6D05A2E5FD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395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22FA3-152D-C04A-B59F-0F740A5620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5563CD-4EF1-7841-833E-A9EBC1A166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36D7D-2170-E74E-BEEB-846E8F7E9698}"/>
              </a:ext>
            </a:extLst>
          </p:cNvPr>
          <p:cNvSpPr>
            <a:spLocks noGrp="1"/>
          </p:cNvSpPr>
          <p:nvPr>
            <p:ph type="dt" sz="half" idx="10"/>
          </p:nvPr>
        </p:nvSpPr>
        <p:spPr/>
        <p:txBody>
          <a:bodyPr/>
          <a:lstStyle/>
          <a:p>
            <a:fld id="{6178E61D-D431-422C-9764-11DAFE33AB63}" type="datetimeFigureOut">
              <a:rPr lang="en-US" smtClean="0"/>
              <a:t>10/14/18</a:t>
            </a:fld>
            <a:endParaRPr lang="en-US" dirty="0"/>
          </a:p>
        </p:txBody>
      </p:sp>
      <p:sp>
        <p:nvSpPr>
          <p:cNvPr id="5" name="Footer Placeholder 4">
            <a:extLst>
              <a:ext uri="{FF2B5EF4-FFF2-40B4-BE49-F238E27FC236}">
                <a16:creationId xmlns:a16="http://schemas.microsoft.com/office/drawing/2014/main" id="{978C13C2-81D2-E14B-A367-DD473F06D61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D050679-9298-A740-A27B-8284BF9B945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6807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6158-8A3C-F642-8638-C96AFAF4C1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FD7C87-A8A5-CE48-839A-9097F16F93A3}"/>
              </a:ext>
            </a:extLst>
          </p:cNvPr>
          <p:cNvSpPr>
            <a:spLocks noGrp="1"/>
          </p:cNvSpPr>
          <p:nvPr>
            <p:ph type="dt" sz="half" idx="10"/>
          </p:nvPr>
        </p:nvSpPr>
        <p:spPr/>
        <p:txBody>
          <a:bodyPr/>
          <a:lstStyle/>
          <a:p>
            <a:fld id="{9D6E9DEC-419B-4CC5-A080-3B06BD5A8291}" type="datetimeFigureOut">
              <a:rPr lang="en-US" smtClean="0"/>
              <a:t>10/14/18</a:t>
            </a:fld>
            <a:endParaRPr lang="en-US" dirty="0"/>
          </a:p>
        </p:txBody>
      </p:sp>
      <p:sp>
        <p:nvSpPr>
          <p:cNvPr id="4" name="Footer Placeholder 3">
            <a:extLst>
              <a:ext uri="{FF2B5EF4-FFF2-40B4-BE49-F238E27FC236}">
                <a16:creationId xmlns:a16="http://schemas.microsoft.com/office/drawing/2014/main" id="{B3CEF6C1-5785-A344-9DCB-C94D28DDEF8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818C0D2-4468-554A-ABA9-34422F5E667A}"/>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3278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12191-E8D4-5344-AAE1-8EE30BBB80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42E37B-D3B6-9746-8D84-6D181A6AF5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D5294-7A91-DF47-8A7C-72C10C0BC386}"/>
              </a:ext>
            </a:extLst>
          </p:cNvPr>
          <p:cNvSpPr>
            <a:spLocks noGrp="1"/>
          </p:cNvSpPr>
          <p:nvPr>
            <p:ph type="dt" sz="half" idx="10"/>
          </p:nvPr>
        </p:nvSpPr>
        <p:spPr/>
        <p:txBody>
          <a:bodyPr/>
          <a:lstStyle/>
          <a:p>
            <a:fld id="{12DE42F4-6EEF-4EF7-8ED4-2208F0F89A08}" type="datetimeFigureOut">
              <a:rPr lang="en-US" smtClean="0"/>
              <a:t>10/14/18</a:t>
            </a:fld>
            <a:endParaRPr lang="en-US" dirty="0"/>
          </a:p>
        </p:txBody>
      </p:sp>
      <p:sp>
        <p:nvSpPr>
          <p:cNvPr id="5" name="Footer Placeholder 4">
            <a:extLst>
              <a:ext uri="{FF2B5EF4-FFF2-40B4-BE49-F238E27FC236}">
                <a16:creationId xmlns:a16="http://schemas.microsoft.com/office/drawing/2014/main" id="{988D18A1-891F-9043-A8EB-98EE20054BA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EDF3D8-D4A2-2D44-BD9A-6B93D451D19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54677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54FF8-2D5C-CC44-8995-F9A70625E5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4B6C31-1A7E-1C4F-9901-63AED44E1F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3AE405F-D51D-744B-BA76-A340A9A49C65}"/>
              </a:ext>
            </a:extLst>
          </p:cNvPr>
          <p:cNvSpPr>
            <a:spLocks noGrp="1"/>
          </p:cNvSpPr>
          <p:nvPr>
            <p:ph type="dt" sz="half" idx="10"/>
          </p:nvPr>
        </p:nvSpPr>
        <p:spPr/>
        <p:txBody>
          <a:bodyPr/>
          <a:lstStyle/>
          <a:p>
            <a:fld id="{30578ACC-22D6-47C1-A373-4FD133E34F3C}" type="datetimeFigureOut">
              <a:rPr lang="en-US" smtClean="0"/>
              <a:t>10/14/18</a:t>
            </a:fld>
            <a:endParaRPr lang="en-US" dirty="0"/>
          </a:p>
        </p:txBody>
      </p:sp>
      <p:sp>
        <p:nvSpPr>
          <p:cNvPr id="5" name="Footer Placeholder 4">
            <a:extLst>
              <a:ext uri="{FF2B5EF4-FFF2-40B4-BE49-F238E27FC236}">
                <a16:creationId xmlns:a16="http://schemas.microsoft.com/office/drawing/2014/main" id="{921461E5-3A6B-F24A-BBBB-5830FE1B95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A5B268-1C28-9A46-B1D9-7E35C47C429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345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9ADF-F89C-5649-AAF8-5FF4D159C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29AEBB-11E9-4040-9616-10F9570984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A35C4A-E969-B644-900E-AC7F5B1994C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3C0893-7104-4F44-92E7-5D53678DF153}"/>
              </a:ext>
            </a:extLst>
          </p:cNvPr>
          <p:cNvSpPr>
            <a:spLocks noGrp="1"/>
          </p:cNvSpPr>
          <p:nvPr>
            <p:ph type="dt" sz="half" idx="10"/>
          </p:nvPr>
        </p:nvSpPr>
        <p:spPr/>
        <p:txBody>
          <a:bodyPr/>
          <a:lstStyle/>
          <a:p>
            <a:fld id="{4E5A6C69-6797-4E8A-BF37-F2C3751466E9}" type="datetimeFigureOut">
              <a:rPr lang="en-US" smtClean="0"/>
              <a:t>10/14/18</a:t>
            </a:fld>
            <a:endParaRPr lang="en-US" dirty="0"/>
          </a:p>
        </p:txBody>
      </p:sp>
      <p:sp>
        <p:nvSpPr>
          <p:cNvPr id="6" name="Footer Placeholder 5">
            <a:extLst>
              <a:ext uri="{FF2B5EF4-FFF2-40B4-BE49-F238E27FC236}">
                <a16:creationId xmlns:a16="http://schemas.microsoft.com/office/drawing/2014/main" id="{0F8884A5-CDFB-754E-833B-B961D1B592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D351748-9378-2348-9011-6E83B76FCA6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9388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963F-71E7-A24B-92D0-ED056EAD2B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09AFEA-CB11-3E49-A339-E2C46D418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B4DAFB-99AF-A747-8E2B-50F45CB860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EA7650-D2A5-CF47-95BF-4B0075ED4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EDCB08-5FD7-7A42-A7F7-882467F6CC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EE12AC-0E95-3D4E-9A73-60B9E0599EEC}"/>
              </a:ext>
            </a:extLst>
          </p:cNvPr>
          <p:cNvSpPr>
            <a:spLocks noGrp="1"/>
          </p:cNvSpPr>
          <p:nvPr>
            <p:ph type="dt" sz="half" idx="10"/>
          </p:nvPr>
        </p:nvSpPr>
        <p:spPr/>
        <p:txBody>
          <a:bodyPr/>
          <a:lstStyle/>
          <a:p>
            <a:fld id="{D82014A1-A632-4878-A0D3-F52BA7563730}" type="datetimeFigureOut">
              <a:rPr lang="en-US" smtClean="0"/>
              <a:t>10/14/18</a:t>
            </a:fld>
            <a:endParaRPr lang="en-US" dirty="0"/>
          </a:p>
        </p:txBody>
      </p:sp>
      <p:sp>
        <p:nvSpPr>
          <p:cNvPr id="8" name="Footer Placeholder 7">
            <a:extLst>
              <a:ext uri="{FF2B5EF4-FFF2-40B4-BE49-F238E27FC236}">
                <a16:creationId xmlns:a16="http://schemas.microsoft.com/office/drawing/2014/main" id="{FDBA4C79-6715-FF47-B86D-A3F9637072C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82685C9-2518-DA47-B5E2-42BCBE8E153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8342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C5A5-B3AD-514A-8B4F-148FFECBAF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A67557-90BF-1F4E-BC2D-9C251EBE8414}"/>
              </a:ext>
            </a:extLst>
          </p:cNvPr>
          <p:cNvSpPr>
            <a:spLocks noGrp="1"/>
          </p:cNvSpPr>
          <p:nvPr>
            <p:ph type="dt" sz="half" idx="10"/>
          </p:nvPr>
        </p:nvSpPr>
        <p:spPr/>
        <p:txBody>
          <a:bodyPr/>
          <a:lstStyle/>
          <a:p>
            <a:fld id="{CE99F462-093F-4566-844B-4C71F2739DA5}" type="datetimeFigureOut">
              <a:rPr lang="en-US" smtClean="0"/>
              <a:t>10/14/18</a:t>
            </a:fld>
            <a:endParaRPr lang="en-US" dirty="0"/>
          </a:p>
        </p:txBody>
      </p:sp>
      <p:sp>
        <p:nvSpPr>
          <p:cNvPr id="4" name="Footer Placeholder 3">
            <a:extLst>
              <a:ext uri="{FF2B5EF4-FFF2-40B4-BE49-F238E27FC236}">
                <a16:creationId xmlns:a16="http://schemas.microsoft.com/office/drawing/2014/main" id="{450E5671-ABCA-7840-938A-6C4F12FCDD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EC05570-3A78-304F-A231-1DFFF36D1B3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86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C85B10-9C42-AD40-9D35-C987880EDCB0}"/>
              </a:ext>
            </a:extLst>
          </p:cNvPr>
          <p:cNvSpPr>
            <a:spLocks noGrp="1"/>
          </p:cNvSpPr>
          <p:nvPr>
            <p:ph type="dt" sz="half" idx="10"/>
          </p:nvPr>
        </p:nvSpPr>
        <p:spPr/>
        <p:txBody>
          <a:bodyPr/>
          <a:lstStyle/>
          <a:p>
            <a:fld id="{3D24A7AC-904D-4781-85BA-7D10C17ED021}" type="datetimeFigureOut">
              <a:rPr lang="en-US" smtClean="0"/>
              <a:t>10/14/18</a:t>
            </a:fld>
            <a:endParaRPr lang="en-US" dirty="0"/>
          </a:p>
        </p:txBody>
      </p:sp>
      <p:sp>
        <p:nvSpPr>
          <p:cNvPr id="3" name="Footer Placeholder 2">
            <a:extLst>
              <a:ext uri="{FF2B5EF4-FFF2-40B4-BE49-F238E27FC236}">
                <a16:creationId xmlns:a16="http://schemas.microsoft.com/office/drawing/2014/main" id="{4625195C-5D48-0841-9075-C2F479F425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FFEDD7B-0EA6-C84F-B630-7E26CA60281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3508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FEEAF-86B7-7546-BF50-C3B3F38AD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FA76C1-BAFB-8747-9EFC-55AE5C463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7F9076-649D-9043-B761-EE5354FEB7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20029C-17E2-A84F-87BD-00F37CADDEB5}"/>
              </a:ext>
            </a:extLst>
          </p:cNvPr>
          <p:cNvSpPr>
            <a:spLocks noGrp="1"/>
          </p:cNvSpPr>
          <p:nvPr>
            <p:ph type="dt" sz="half" idx="10"/>
          </p:nvPr>
        </p:nvSpPr>
        <p:spPr/>
        <p:txBody>
          <a:bodyPr/>
          <a:lstStyle/>
          <a:p>
            <a:fld id="{E331444B-B92B-4E27-8C94-BB93EAF5CB18}" type="datetimeFigureOut">
              <a:rPr lang="en-US" smtClean="0"/>
              <a:t>10/14/18</a:t>
            </a:fld>
            <a:endParaRPr lang="en-US" dirty="0"/>
          </a:p>
        </p:txBody>
      </p:sp>
      <p:sp>
        <p:nvSpPr>
          <p:cNvPr id="6" name="Footer Placeholder 5">
            <a:extLst>
              <a:ext uri="{FF2B5EF4-FFF2-40B4-BE49-F238E27FC236}">
                <a16:creationId xmlns:a16="http://schemas.microsoft.com/office/drawing/2014/main" id="{DCCCE0B6-31E3-BE4E-B612-767BCD6BA8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B73B86-1481-D040-BA02-04DC2EBD747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1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56CC6-B3E4-EB4E-AE1D-C40563C920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AAB219-E96E-BA4A-B4CF-9889A3EB87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94D36D-CCF6-4E4F-90AC-BEC1D4C6D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1DCEC9-C270-9A47-9888-B51896EBA468}"/>
              </a:ext>
            </a:extLst>
          </p:cNvPr>
          <p:cNvSpPr>
            <a:spLocks noGrp="1"/>
          </p:cNvSpPr>
          <p:nvPr>
            <p:ph type="dt" sz="half" idx="10"/>
          </p:nvPr>
        </p:nvSpPr>
        <p:spPr/>
        <p:txBody>
          <a:bodyPr/>
          <a:lstStyle/>
          <a:p>
            <a:fld id="{363EFA5E-FA76-400D-B3DC-F0BA90E6D107}" type="datetimeFigureOut">
              <a:rPr lang="en-US" smtClean="0"/>
              <a:t>10/14/18</a:t>
            </a:fld>
            <a:endParaRPr lang="en-US" dirty="0"/>
          </a:p>
        </p:txBody>
      </p:sp>
      <p:sp>
        <p:nvSpPr>
          <p:cNvPr id="6" name="Footer Placeholder 5">
            <a:extLst>
              <a:ext uri="{FF2B5EF4-FFF2-40B4-BE49-F238E27FC236}">
                <a16:creationId xmlns:a16="http://schemas.microsoft.com/office/drawing/2014/main" id="{27CE5D61-6343-1448-9AD1-480A2BFA0A2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E175B5-4796-5C43-8864-0615DDB35EC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0290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5F980-401B-3C42-BB52-8179EDFA1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E77622-EE24-9941-8412-868D5CBD1E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EEB71-3772-714F-9C18-4FAE91B12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10/14/18</a:t>
            </a:fld>
            <a:endParaRPr lang="en-US" dirty="0"/>
          </a:p>
        </p:txBody>
      </p:sp>
      <p:sp>
        <p:nvSpPr>
          <p:cNvPr id="5" name="Footer Placeholder 4">
            <a:extLst>
              <a:ext uri="{FF2B5EF4-FFF2-40B4-BE49-F238E27FC236}">
                <a16:creationId xmlns:a16="http://schemas.microsoft.com/office/drawing/2014/main" id="{6FDB28A0-D4A7-8E4B-841D-692764AF4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39C8B81-B569-1743-9805-587956E7DF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795720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BAF0DD7F-88C0-0243-8E46-34A049DDA2DD}"/>
              </a:ext>
            </a:extLst>
          </p:cNvPr>
          <p:cNvSpPr>
            <a:spLocks noGrp="1"/>
          </p:cNvSpPr>
          <p:nvPr>
            <p:ph type="ctrTitle"/>
          </p:nvPr>
        </p:nvSpPr>
        <p:spPr>
          <a:xfrm>
            <a:off x="804484" y="1191796"/>
            <a:ext cx="10021446" cy="2976344"/>
          </a:xfrm>
        </p:spPr>
        <p:txBody>
          <a:bodyPr anchor="ctr">
            <a:normAutofit/>
          </a:bodyPr>
          <a:lstStyle/>
          <a:p>
            <a:pPr algn="l"/>
            <a:r>
              <a:rPr lang="en-US" sz="6600" dirty="0">
                <a:solidFill>
                  <a:srgbClr val="FFFFFF"/>
                </a:solidFill>
              </a:rPr>
              <a:t>Operating Report</a:t>
            </a:r>
            <a:br>
              <a:rPr lang="en-US" sz="6600" dirty="0">
                <a:solidFill>
                  <a:srgbClr val="FFFFFF"/>
                </a:solidFill>
              </a:rPr>
            </a:br>
            <a:r>
              <a:rPr lang="en-US" sz="6600" dirty="0">
                <a:solidFill>
                  <a:srgbClr val="FFFFFF"/>
                </a:solidFill>
              </a:rPr>
              <a:t>Chicago 2017</a:t>
            </a:r>
          </a:p>
        </p:txBody>
      </p:sp>
      <p:sp>
        <p:nvSpPr>
          <p:cNvPr id="3" name="Subtitle 2">
            <a:extLst>
              <a:ext uri="{FF2B5EF4-FFF2-40B4-BE49-F238E27FC236}">
                <a16:creationId xmlns:a16="http://schemas.microsoft.com/office/drawing/2014/main" id="{3B0D9745-C8DD-CA40-84A1-A9F82A5EE9B9}"/>
              </a:ext>
            </a:extLst>
          </p:cNvPr>
          <p:cNvSpPr>
            <a:spLocks noGrp="1"/>
          </p:cNvSpPr>
          <p:nvPr>
            <p:ph type="subTitle" idx="1"/>
          </p:nvPr>
        </p:nvSpPr>
        <p:spPr>
          <a:xfrm>
            <a:off x="804788" y="5318990"/>
            <a:ext cx="9416898" cy="723670"/>
          </a:xfrm>
        </p:spPr>
        <p:txBody>
          <a:bodyPr anchor="t">
            <a:normAutofit/>
          </a:bodyPr>
          <a:lstStyle/>
          <a:p>
            <a:pPr algn="l"/>
            <a:r>
              <a:rPr lang="en-US" sz="1800" dirty="0">
                <a:solidFill>
                  <a:srgbClr val="000000"/>
                </a:solidFill>
              </a:rPr>
              <a:t>Greg Rafferty</a:t>
            </a:r>
          </a:p>
        </p:txBody>
      </p:sp>
    </p:spTree>
    <p:extLst>
      <p:ext uri="{BB962C8B-B14F-4D97-AF65-F5344CB8AC3E}">
        <p14:creationId xmlns:p14="http://schemas.microsoft.com/office/powerpoint/2010/main" val="428420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Rides per Bike</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44663" y="644387"/>
            <a:ext cx="8513973" cy="5569224"/>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4542629" y="290251"/>
            <a:ext cx="6718040" cy="2585323"/>
          </a:xfrm>
          <a:prstGeom prst="rect">
            <a:avLst/>
          </a:prstGeom>
          <a:noFill/>
        </p:spPr>
        <p:txBody>
          <a:bodyPr wrap="square" rtlCol="0">
            <a:spAutoFit/>
          </a:bodyPr>
          <a:lstStyle/>
          <a:p>
            <a:r>
              <a:rPr lang="en-US" dirty="0"/>
              <a:t>Each of the 6,243 bikes ridden in 2017 is shown by a single vertical line. The height of the line represents the number of rides taken on that bike and the color shows the total miles ridden.</a:t>
            </a:r>
          </a:p>
          <a:p>
            <a:endParaRPr lang="en-US" dirty="0"/>
          </a:p>
          <a:p>
            <a:r>
              <a:rPr lang="en-US" dirty="0"/>
              <a:t>Bike 2565, the busiest bike, is the line on the far left.</a:t>
            </a:r>
          </a:p>
          <a:p>
            <a:endParaRPr lang="en-US" dirty="0"/>
          </a:p>
          <a:p>
            <a:r>
              <a:rPr lang="en-US" dirty="0"/>
              <a:t>Possibly some bikes were introduced late in the year and not used as much, but it does appear that a better distribution could be attained by moving bikes around, thus spreading out maintenance evenly.</a:t>
            </a:r>
          </a:p>
        </p:txBody>
      </p:sp>
    </p:spTree>
    <p:extLst>
      <p:ext uri="{BB962C8B-B14F-4D97-AF65-F5344CB8AC3E}">
        <p14:creationId xmlns:p14="http://schemas.microsoft.com/office/powerpoint/2010/main" val="160161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F6FD5-EFD5-BD4C-8E00-32C24BD67DF0}"/>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rPr>
              <a:t>Yelp</a:t>
            </a:r>
          </a:p>
        </p:txBody>
      </p:sp>
      <p:pic>
        <p:nvPicPr>
          <p:cNvPr id="5" name="Picture 4">
            <a:extLst>
              <a:ext uri="{FF2B5EF4-FFF2-40B4-BE49-F238E27FC236}">
                <a16:creationId xmlns:a16="http://schemas.microsoft.com/office/drawing/2014/main" id="{D84F135B-646E-E842-8647-A9B18C14E79D}"/>
              </a:ext>
            </a:extLst>
          </p:cNvPr>
          <p:cNvPicPr>
            <a:picLocks noChangeAspect="1"/>
          </p:cNvPicPr>
          <p:nvPr/>
        </p:nvPicPr>
        <p:blipFill>
          <a:blip r:embed="rId2"/>
          <a:stretch>
            <a:fillRect/>
          </a:stretch>
        </p:blipFill>
        <p:spPr>
          <a:xfrm>
            <a:off x="5435665" y="2053993"/>
            <a:ext cx="5259276" cy="2559515"/>
          </a:xfrm>
          <a:prstGeom prst="rect">
            <a:avLst/>
          </a:prstGeom>
        </p:spPr>
      </p:pic>
    </p:spTree>
    <p:extLst>
      <p:ext uri="{BB962C8B-B14F-4D97-AF65-F5344CB8AC3E}">
        <p14:creationId xmlns:p14="http://schemas.microsoft.com/office/powerpoint/2010/main" val="417137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Top and Bottom 10 Restaurants</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49111" y="644387"/>
            <a:ext cx="8505076" cy="5569224"/>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8444205" y="3755571"/>
            <a:ext cx="2519265" cy="2031325"/>
          </a:xfrm>
          <a:prstGeom prst="rect">
            <a:avLst/>
          </a:prstGeom>
          <a:noFill/>
        </p:spPr>
        <p:txBody>
          <a:bodyPr wrap="square" rtlCol="0">
            <a:spAutoFit/>
          </a:bodyPr>
          <a:lstStyle/>
          <a:p>
            <a:r>
              <a:rPr lang="en-US" dirty="0"/>
              <a:t>Note that the x-axis starts over and changes scale between the top 10 and bottom 10 restaurants. Restaurants with 0 check-ins have been excluded.</a:t>
            </a:r>
          </a:p>
        </p:txBody>
      </p:sp>
    </p:spTree>
    <p:extLst>
      <p:ext uri="{BB962C8B-B14F-4D97-AF65-F5344CB8AC3E}">
        <p14:creationId xmlns:p14="http://schemas.microsoft.com/office/powerpoint/2010/main" val="1069493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Stars and Sentiment</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49111" y="647297"/>
            <a:ext cx="8505076" cy="5563403"/>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473996" y="5472403"/>
            <a:ext cx="3084522" cy="923330"/>
          </a:xfrm>
          <a:prstGeom prst="rect">
            <a:avLst/>
          </a:prstGeom>
          <a:noFill/>
        </p:spPr>
        <p:txBody>
          <a:bodyPr wrap="square" rtlCol="0">
            <a:spAutoFit/>
          </a:bodyPr>
          <a:lstStyle/>
          <a:p>
            <a:r>
              <a:rPr lang="en-US" dirty="0"/>
              <a:t>Sentiment is on a scale of 0 between extremely negative to 5 between extremely positive.</a:t>
            </a:r>
          </a:p>
        </p:txBody>
      </p:sp>
    </p:spTree>
    <p:extLst>
      <p:ext uri="{BB962C8B-B14F-4D97-AF65-F5344CB8AC3E}">
        <p14:creationId xmlns:p14="http://schemas.microsoft.com/office/powerpoint/2010/main" val="284851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Top 10 Cuisine Types</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8" y="647297"/>
            <a:ext cx="7505261" cy="5563403"/>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473996" y="5089848"/>
            <a:ext cx="3084522" cy="1477328"/>
          </a:xfrm>
          <a:prstGeom prst="rect">
            <a:avLst/>
          </a:prstGeom>
          <a:noFill/>
        </p:spPr>
        <p:txBody>
          <a:bodyPr wrap="square" rtlCol="0">
            <a:spAutoFit/>
          </a:bodyPr>
          <a:lstStyle/>
          <a:p>
            <a:r>
              <a:rPr lang="en-US" dirty="0"/>
              <a:t>The top 10 cuisine types by number of restaurants and by number of check-ins is the same, but the order is slightly different.</a:t>
            </a:r>
          </a:p>
        </p:txBody>
      </p:sp>
    </p:spTree>
    <p:extLst>
      <p:ext uri="{BB962C8B-B14F-4D97-AF65-F5344CB8AC3E}">
        <p14:creationId xmlns:p14="http://schemas.microsoft.com/office/powerpoint/2010/main" val="219308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all cuisine types</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8" y="993388"/>
            <a:ext cx="7505261" cy="4871221"/>
          </a:xfrm>
          <a:prstGeom prst="rect">
            <a:avLst/>
          </a:prstGeom>
        </p:spPr>
      </p:pic>
    </p:spTree>
    <p:extLst>
      <p:ext uri="{BB962C8B-B14F-4D97-AF65-F5344CB8AC3E}">
        <p14:creationId xmlns:p14="http://schemas.microsoft.com/office/powerpoint/2010/main" val="112512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Asian Fusion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9" y="993388"/>
            <a:ext cx="7505259" cy="4871221"/>
          </a:xfrm>
          <a:prstGeom prst="rect">
            <a:avLst/>
          </a:prstGeom>
        </p:spPr>
      </p:pic>
    </p:spTree>
    <p:extLst>
      <p:ext uri="{BB962C8B-B14F-4D97-AF65-F5344CB8AC3E}">
        <p14:creationId xmlns:p14="http://schemas.microsoft.com/office/powerpoint/2010/main" val="396860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Chinese</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9" y="993388"/>
            <a:ext cx="7505259" cy="4871220"/>
          </a:xfrm>
          <a:prstGeom prst="rect">
            <a:avLst/>
          </a:prstGeom>
        </p:spPr>
      </p:pic>
    </p:spTree>
    <p:extLst>
      <p:ext uri="{BB962C8B-B14F-4D97-AF65-F5344CB8AC3E}">
        <p14:creationId xmlns:p14="http://schemas.microsoft.com/office/powerpoint/2010/main" val="3761178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French</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9" y="993388"/>
            <a:ext cx="7505258" cy="4871220"/>
          </a:xfrm>
          <a:prstGeom prst="rect">
            <a:avLst/>
          </a:prstGeom>
        </p:spPr>
      </p:pic>
    </p:spTree>
    <p:extLst>
      <p:ext uri="{BB962C8B-B14F-4D97-AF65-F5344CB8AC3E}">
        <p14:creationId xmlns:p14="http://schemas.microsoft.com/office/powerpoint/2010/main" val="199212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Indian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19" y="993388"/>
            <a:ext cx="7505258" cy="4871219"/>
          </a:xfrm>
          <a:prstGeom prst="rect">
            <a:avLst/>
          </a:prstGeom>
        </p:spPr>
      </p:pic>
    </p:spTree>
    <p:extLst>
      <p:ext uri="{BB962C8B-B14F-4D97-AF65-F5344CB8AC3E}">
        <p14:creationId xmlns:p14="http://schemas.microsoft.com/office/powerpoint/2010/main" val="1178387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F6FD5-EFD5-BD4C-8E00-32C24BD67DF0}"/>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rPr>
              <a:t>Divvy Bikes</a:t>
            </a:r>
          </a:p>
        </p:txBody>
      </p:sp>
      <p:pic>
        <p:nvPicPr>
          <p:cNvPr id="5" name="Picture 4">
            <a:extLst>
              <a:ext uri="{FF2B5EF4-FFF2-40B4-BE49-F238E27FC236}">
                <a16:creationId xmlns:a16="http://schemas.microsoft.com/office/drawing/2014/main" id="{D84F135B-646E-E842-8647-A9B18C14E79D}"/>
              </a:ext>
            </a:extLst>
          </p:cNvPr>
          <p:cNvPicPr>
            <a:picLocks noChangeAspect="1"/>
          </p:cNvPicPr>
          <p:nvPr/>
        </p:nvPicPr>
        <p:blipFill>
          <a:blip r:embed="rId2"/>
          <a:stretch>
            <a:fillRect/>
          </a:stretch>
        </p:blipFill>
        <p:spPr>
          <a:xfrm>
            <a:off x="5388142" y="2577767"/>
            <a:ext cx="5291888" cy="1511968"/>
          </a:xfrm>
          <a:prstGeom prst="rect">
            <a:avLst/>
          </a:prstGeom>
        </p:spPr>
      </p:pic>
    </p:spTree>
    <p:extLst>
      <p:ext uri="{BB962C8B-B14F-4D97-AF65-F5344CB8AC3E}">
        <p14:creationId xmlns:p14="http://schemas.microsoft.com/office/powerpoint/2010/main" val="3984933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Italian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0" y="993388"/>
            <a:ext cx="7505256" cy="4871219"/>
          </a:xfrm>
          <a:prstGeom prst="rect">
            <a:avLst/>
          </a:prstGeom>
        </p:spPr>
      </p:pic>
    </p:spTree>
    <p:extLst>
      <p:ext uri="{BB962C8B-B14F-4D97-AF65-F5344CB8AC3E}">
        <p14:creationId xmlns:p14="http://schemas.microsoft.com/office/powerpoint/2010/main" val="976387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Japanese</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0" y="993388"/>
            <a:ext cx="7505256" cy="4871218"/>
          </a:xfrm>
          <a:prstGeom prst="rect">
            <a:avLst/>
          </a:prstGeom>
        </p:spPr>
      </p:pic>
    </p:spTree>
    <p:extLst>
      <p:ext uri="{BB962C8B-B14F-4D97-AF65-F5344CB8AC3E}">
        <p14:creationId xmlns:p14="http://schemas.microsoft.com/office/powerpoint/2010/main" val="266091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Korean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0" y="993388"/>
            <a:ext cx="7505255" cy="4871218"/>
          </a:xfrm>
          <a:prstGeom prst="rect">
            <a:avLst/>
          </a:prstGeom>
        </p:spPr>
      </p:pic>
    </p:spTree>
    <p:extLst>
      <p:ext uri="{BB962C8B-B14F-4D97-AF65-F5344CB8AC3E}">
        <p14:creationId xmlns:p14="http://schemas.microsoft.com/office/powerpoint/2010/main" val="131465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Mediterranean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0" y="993388"/>
            <a:ext cx="7505255" cy="4871217"/>
          </a:xfrm>
          <a:prstGeom prst="rect">
            <a:avLst/>
          </a:prstGeom>
        </p:spPr>
      </p:pic>
    </p:spTree>
    <p:extLst>
      <p:ext uri="{BB962C8B-B14F-4D97-AF65-F5344CB8AC3E}">
        <p14:creationId xmlns:p14="http://schemas.microsoft.com/office/powerpoint/2010/main" val="823649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Mexican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1" y="993388"/>
            <a:ext cx="7505253" cy="4871217"/>
          </a:xfrm>
          <a:prstGeom prst="rect">
            <a:avLst/>
          </a:prstGeom>
        </p:spPr>
      </p:pic>
    </p:spTree>
    <p:extLst>
      <p:ext uri="{BB962C8B-B14F-4D97-AF65-F5344CB8AC3E}">
        <p14:creationId xmlns:p14="http://schemas.microsoft.com/office/powerpoint/2010/main" val="116353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Word Cloud</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Thai</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4149021" y="993388"/>
            <a:ext cx="7505253" cy="4871216"/>
          </a:xfrm>
          <a:prstGeom prst="rect">
            <a:avLst/>
          </a:prstGeom>
        </p:spPr>
      </p:pic>
    </p:spTree>
    <p:extLst>
      <p:ext uri="{BB962C8B-B14F-4D97-AF65-F5344CB8AC3E}">
        <p14:creationId xmlns:p14="http://schemas.microsoft.com/office/powerpoint/2010/main" val="857194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Temporal Trends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Daily</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710161" y="676469"/>
            <a:ext cx="8481839" cy="5505061"/>
          </a:xfrm>
          <a:prstGeom prst="rect">
            <a:avLst/>
          </a:prstGeom>
        </p:spPr>
      </p:pic>
    </p:spTree>
    <p:extLst>
      <p:ext uri="{BB962C8B-B14F-4D97-AF65-F5344CB8AC3E}">
        <p14:creationId xmlns:p14="http://schemas.microsoft.com/office/powerpoint/2010/main" val="1412818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Temporal Trends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Monthly</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710161" y="676469"/>
            <a:ext cx="8481839" cy="5505060"/>
          </a:xfrm>
          <a:prstGeom prst="rect">
            <a:avLst/>
          </a:prstGeom>
        </p:spPr>
      </p:pic>
    </p:spTree>
    <p:extLst>
      <p:ext uri="{BB962C8B-B14F-4D97-AF65-F5344CB8AC3E}">
        <p14:creationId xmlns:p14="http://schemas.microsoft.com/office/powerpoint/2010/main" val="1486290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Temporal Trends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Holidays</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710162" y="676469"/>
            <a:ext cx="8481837" cy="5505060"/>
          </a:xfrm>
          <a:prstGeom prst="rect">
            <a:avLst/>
          </a:prstGeom>
        </p:spPr>
      </p:pic>
      <p:sp>
        <p:nvSpPr>
          <p:cNvPr id="4" name="TextBox 3">
            <a:extLst>
              <a:ext uri="{FF2B5EF4-FFF2-40B4-BE49-F238E27FC236}">
                <a16:creationId xmlns:a16="http://schemas.microsoft.com/office/drawing/2014/main" id="{F4B725F8-8CA4-4743-B1BF-6DEBF762F948}"/>
              </a:ext>
            </a:extLst>
          </p:cNvPr>
          <p:cNvSpPr txBox="1"/>
          <p:nvPr/>
        </p:nvSpPr>
        <p:spPr>
          <a:xfrm>
            <a:off x="289161" y="4940558"/>
            <a:ext cx="3454192" cy="1754326"/>
          </a:xfrm>
          <a:prstGeom prst="rect">
            <a:avLst/>
          </a:prstGeom>
          <a:noFill/>
        </p:spPr>
        <p:txBody>
          <a:bodyPr wrap="square" rtlCol="0">
            <a:spAutoFit/>
          </a:bodyPr>
          <a:lstStyle/>
          <a:p>
            <a:r>
              <a:rPr lang="en-US" dirty="0"/>
              <a:t>There is a negative spike on June 8</a:t>
            </a:r>
            <a:r>
              <a:rPr lang="en-US" baseline="30000" dirty="0"/>
              <a:t>th</a:t>
            </a:r>
            <a:r>
              <a:rPr lang="en-US" dirty="0"/>
              <a:t>, 2017 which I cannot explain. It does not seem to coincide with any events I can find through searching. Likewise with a positive spike on August 12</a:t>
            </a:r>
            <a:r>
              <a:rPr lang="en-US" baseline="30000" dirty="0"/>
              <a:t>th</a:t>
            </a:r>
            <a:r>
              <a:rPr lang="en-US" dirty="0"/>
              <a:t>.</a:t>
            </a:r>
          </a:p>
        </p:txBody>
      </p:sp>
      <p:sp>
        <p:nvSpPr>
          <p:cNvPr id="3" name="TextBox 2">
            <a:extLst>
              <a:ext uri="{FF2B5EF4-FFF2-40B4-BE49-F238E27FC236}">
                <a16:creationId xmlns:a16="http://schemas.microsoft.com/office/drawing/2014/main" id="{A681E015-437F-E245-82F0-6F18FC511031}"/>
              </a:ext>
            </a:extLst>
          </p:cNvPr>
          <p:cNvSpPr txBox="1"/>
          <p:nvPr/>
        </p:nvSpPr>
        <p:spPr>
          <a:xfrm>
            <a:off x="289161" y="419878"/>
            <a:ext cx="3592286" cy="923330"/>
          </a:xfrm>
          <a:prstGeom prst="rect">
            <a:avLst/>
          </a:prstGeom>
          <a:noFill/>
        </p:spPr>
        <p:txBody>
          <a:bodyPr wrap="square" rtlCol="0">
            <a:spAutoFit/>
          </a:bodyPr>
          <a:lstStyle/>
          <a:p>
            <a:r>
              <a:rPr lang="en-US" dirty="0"/>
              <a:t>The data repeats the weekly trend of high check-ins on weekends and low throughout the week.</a:t>
            </a:r>
          </a:p>
        </p:txBody>
      </p:sp>
    </p:spTree>
    <p:extLst>
      <p:ext uri="{BB962C8B-B14F-4D97-AF65-F5344CB8AC3E}">
        <p14:creationId xmlns:p14="http://schemas.microsoft.com/office/powerpoint/2010/main" val="1617329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F6FD5-EFD5-BD4C-8E00-32C24BD67DF0}"/>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en-US" sz="3600" dirty="0">
                <a:solidFill>
                  <a:schemeClr val="bg1"/>
                </a:solidFill>
              </a:rPr>
              <a:t>Further Questions</a:t>
            </a:r>
            <a:br>
              <a:rPr lang="en-US" sz="3600" dirty="0">
                <a:solidFill>
                  <a:schemeClr val="bg1"/>
                </a:solidFill>
              </a:rPr>
            </a:br>
            <a:r>
              <a:rPr lang="en-US" sz="2400" dirty="0">
                <a:solidFill>
                  <a:schemeClr val="bg1"/>
                </a:solidFill>
              </a:rPr>
              <a:t>from the Mayor</a:t>
            </a:r>
            <a:br>
              <a:rPr lang="en-US" sz="2400" dirty="0">
                <a:solidFill>
                  <a:schemeClr val="bg1"/>
                </a:solidFill>
              </a:rPr>
            </a:br>
            <a:r>
              <a:rPr lang="en-US" sz="2400" dirty="0">
                <a:solidFill>
                  <a:schemeClr val="bg1"/>
                </a:solidFill>
              </a:rPr>
              <a:t>of Chicago</a:t>
            </a:r>
          </a:p>
        </p:txBody>
      </p:sp>
      <p:pic>
        <p:nvPicPr>
          <p:cNvPr id="5" name="Picture 4">
            <a:extLst>
              <a:ext uri="{FF2B5EF4-FFF2-40B4-BE49-F238E27FC236}">
                <a16:creationId xmlns:a16="http://schemas.microsoft.com/office/drawing/2014/main" id="{D84F135B-646E-E842-8647-A9B18C14E79D}"/>
              </a:ext>
            </a:extLst>
          </p:cNvPr>
          <p:cNvPicPr>
            <a:picLocks noChangeAspect="1"/>
          </p:cNvPicPr>
          <p:nvPr/>
        </p:nvPicPr>
        <p:blipFill>
          <a:blip r:embed="rId2">
            <a:clrChange>
              <a:clrFrom>
                <a:srgbClr val="FFFFFA"/>
              </a:clrFrom>
              <a:clrTo>
                <a:srgbClr val="FFFFFA">
                  <a:alpha val="0"/>
                </a:srgbClr>
              </a:clrTo>
            </a:clrChange>
          </a:blip>
          <a:stretch>
            <a:fillRect/>
          </a:stretch>
        </p:blipFill>
        <p:spPr>
          <a:xfrm>
            <a:off x="5393093" y="1457861"/>
            <a:ext cx="4990231" cy="3751780"/>
          </a:xfrm>
          <a:prstGeom prst="rect">
            <a:avLst/>
          </a:prstGeom>
        </p:spPr>
      </p:pic>
    </p:spTree>
    <p:extLst>
      <p:ext uri="{BB962C8B-B14F-4D97-AF65-F5344CB8AC3E}">
        <p14:creationId xmlns:p14="http://schemas.microsoft.com/office/powerpoint/2010/main" val="2263387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Top 5 Stations</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11300" y="243415"/>
            <a:ext cx="8580700" cy="6371169"/>
          </a:xfrm>
          <a:prstGeom prst="rect">
            <a:avLst/>
          </a:prstGeom>
        </p:spPr>
      </p:pic>
    </p:spTree>
    <p:extLst>
      <p:ext uri="{BB962C8B-B14F-4D97-AF65-F5344CB8AC3E}">
        <p14:creationId xmlns:p14="http://schemas.microsoft.com/office/powerpoint/2010/main" val="3570189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Predicted Travel Time</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5059064" y="676469"/>
            <a:ext cx="5784032" cy="5505060"/>
          </a:xfrm>
          <a:prstGeom prst="rect">
            <a:avLst/>
          </a:prstGeom>
        </p:spPr>
      </p:pic>
      <p:sp>
        <p:nvSpPr>
          <p:cNvPr id="4" name="TextBox 3">
            <a:extLst>
              <a:ext uri="{FF2B5EF4-FFF2-40B4-BE49-F238E27FC236}">
                <a16:creationId xmlns:a16="http://schemas.microsoft.com/office/drawing/2014/main" id="{F4B725F8-8CA4-4743-B1BF-6DEBF762F948}"/>
              </a:ext>
            </a:extLst>
          </p:cNvPr>
          <p:cNvSpPr txBox="1"/>
          <p:nvPr/>
        </p:nvSpPr>
        <p:spPr>
          <a:xfrm>
            <a:off x="289161" y="4996542"/>
            <a:ext cx="3454192" cy="1754326"/>
          </a:xfrm>
          <a:prstGeom prst="rect">
            <a:avLst/>
          </a:prstGeom>
          <a:noFill/>
        </p:spPr>
        <p:txBody>
          <a:bodyPr wrap="square" rtlCol="0">
            <a:spAutoFit/>
          </a:bodyPr>
          <a:lstStyle/>
          <a:p>
            <a:r>
              <a:rPr lang="en-US" dirty="0"/>
              <a:t>This shows predicted vs actual travel times for a given trip. In a perfect model, all points would lie along the orange line. Further discussion can be found in the Readme.</a:t>
            </a:r>
          </a:p>
        </p:txBody>
      </p:sp>
    </p:spTree>
    <p:extLst>
      <p:ext uri="{BB962C8B-B14F-4D97-AF65-F5344CB8AC3E}">
        <p14:creationId xmlns:p14="http://schemas.microsoft.com/office/powerpoint/2010/main" val="329113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Star Rating vs Review Length</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5059064" y="679681"/>
            <a:ext cx="5784032" cy="5498635"/>
          </a:xfrm>
          <a:prstGeom prst="rect">
            <a:avLst/>
          </a:prstGeom>
        </p:spPr>
      </p:pic>
      <p:sp>
        <p:nvSpPr>
          <p:cNvPr id="4" name="TextBox 3">
            <a:extLst>
              <a:ext uri="{FF2B5EF4-FFF2-40B4-BE49-F238E27FC236}">
                <a16:creationId xmlns:a16="http://schemas.microsoft.com/office/drawing/2014/main" id="{F4B725F8-8CA4-4743-B1BF-6DEBF762F948}"/>
              </a:ext>
            </a:extLst>
          </p:cNvPr>
          <p:cNvSpPr txBox="1"/>
          <p:nvPr/>
        </p:nvSpPr>
        <p:spPr>
          <a:xfrm>
            <a:off x="289160" y="4996542"/>
            <a:ext cx="3890953" cy="1754326"/>
          </a:xfrm>
          <a:prstGeom prst="rect">
            <a:avLst/>
          </a:prstGeom>
          <a:noFill/>
        </p:spPr>
        <p:txBody>
          <a:bodyPr wrap="square" rtlCol="0">
            <a:spAutoFit/>
          </a:bodyPr>
          <a:lstStyle/>
          <a:p>
            <a:r>
              <a:rPr lang="en-US" dirty="0"/>
              <a:t>The data unfortunately shows no correlation between a review’s length and the corresponding star rating. The line to the right is nearly horizontal with a P-value of 0. Further discussion can be found in the Readme. </a:t>
            </a:r>
          </a:p>
        </p:txBody>
      </p:sp>
    </p:spTree>
    <p:extLst>
      <p:ext uri="{BB962C8B-B14F-4D97-AF65-F5344CB8AC3E}">
        <p14:creationId xmlns:p14="http://schemas.microsoft.com/office/powerpoint/2010/main" val="2028118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Topic Modelling</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5059064" y="698419"/>
            <a:ext cx="5784032" cy="5461159"/>
          </a:xfrm>
          <a:prstGeom prst="rect">
            <a:avLst/>
          </a:prstGeom>
        </p:spPr>
      </p:pic>
      <p:sp>
        <p:nvSpPr>
          <p:cNvPr id="4" name="TextBox 3">
            <a:extLst>
              <a:ext uri="{FF2B5EF4-FFF2-40B4-BE49-F238E27FC236}">
                <a16:creationId xmlns:a16="http://schemas.microsoft.com/office/drawing/2014/main" id="{F4B725F8-8CA4-4743-B1BF-6DEBF762F948}"/>
              </a:ext>
            </a:extLst>
          </p:cNvPr>
          <p:cNvSpPr txBox="1"/>
          <p:nvPr/>
        </p:nvSpPr>
        <p:spPr>
          <a:xfrm>
            <a:off x="297657" y="4996541"/>
            <a:ext cx="4834180" cy="1754326"/>
          </a:xfrm>
          <a:prstGeom prst="rect">
            <a:avLst/>
          </a:prstGeom>
          <a:noFill/>
        </p:spPr>
        <p:txBody>
          <a:bodyPr wrap="square" rtlCol="0">
            <a:spAutoFit/>
          </a:bodyPr>
          <a:lstStyle/>
          <a:p>
            <a:r>
              <a:rPr lang="en-US" dirty="0"/>
              <a:t>I would like to refine the perplexity chart to the right. There appears to be a slight elbow around 50 (which would indicate the ideal number of topics), but I would like to rerun the data with a much wider range of topics (say, 5 – 300). Processing time is a limiting factor on my laptop.</a:t>
            </a:r>
          </a:p>
        </p:txBody>
      </p:sp>
    </p:spTree>
    <p:extLst>
      <p:ext uri="{BB962C8B-B14F-4D97-AF65-F5344CB8AC3E}">
        <p14:creationId xmlns:p14="http://schemas.microsoft.com/office/powerpoint/2010/main" val="1716632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Trip Duration</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11300" y="644387"/>
            <a:ext cx="8580700" cy="5569225"/>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8117633" y="1838131"/>
            <a:ext cx="3060440" cy="2031325"/>
          </a:xfrm>
          <a:prstGeom prst="rect">
            <a:avLst/>
          </a:prstGeom>
          <a:noFill/>
        </p:spPr>
        <p:txBody>
          <a:bodyPr wrap="square" rtlCol="0">
            <a:spAutoFit/>
          </a:bodyPr>
          <a:lstStyle/>
          <a:p>
            <a:r>
              <a:rPr lang="en-US" dirty="0"/>
              <a:t>Trip durations trail off dramatically after 60 minutes. There are several thousand outliers above this limit, some going up to 24 hours. I have excluded these outliers from further analysis.</a:t>
            </a:r>
          </a:p>
        </p:txBody>
      </p:sp>
    </p:spTree>
    <p:extLst>
      <p:ext uri="{BB962C8B-B14F-4D97-AF65-F5344CB8AC3E}">
        <p14:creationId xmlns:p14="http://schemas.microsoft.com/office/powerpoint/2010/main" val="1034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Trip Duration</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by user type</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11301" y="644387"/>
            <a:ext cx="8580698" cy="5569225"/>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6587412" y="1058700"/>
            <a:ext cx="5075853" cy="2031325"/>
          </a:xfrm>
          <a:prstGeom prst="rect">
            <a:avLst/>
          </a:prstGeom>
          <a:noFill/>
        </p:spPr>
        <p:txBody>
          <a:bodyPr wrap="square" rtlCol="0">
            <a:spAutoFit/>
          </a:bodyPr>
          <a:lstStyle/>
          <a:p>
            <a:r>
              <a:rPr lang="en-US" dirty="0"/>
              <a:t>In a Box and Whisker chart, the box represents the middle 50% of the data, with the two shaded areas each composed of 25%. The whiskers extending above and below show the remaining 25% on either side. The line between the two shaded areas therefore shows the median value and the whiskers help explain the spread of the data.</a:t>
            </a:r>
          </a:p>
        </p:txBody>
      </p:sp>
    </p:spTree>
    <p:extLst>
      <p:ext uri="{BB962C8B-B14F-4D97-AF65-F5344CB8AC3E}">
        <p14:creationId xmlns:p14="http://schemas.microsoft.com/office/powerpoint/2010/main" val="298192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Most Popular Trips</a:t>
            </a:r>
            <a:endParaRPr lang="en-US" sz="1800" kern="1200" dirty="0">
              <a:solidFill>
                <a:srgbClr val="FFFFFF"/>
              </a:solidFill>
              <a:latin typeface="+mj-lt"/>
              <a:ea typeface="+mj-ea"/>
              <a:cs typeface="+mj-cs"/>
            </a:endParaRP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949686" y="644386"/>
            <a:ext cx="6578980" cy="5569225"/>
          </a:xfrm>
          <a:prstGeom prst="rect">
            <a:avLst/>
          </a:prstGeom>
        </p:spPr>
      </p:pic>
      <p:sp>
        <p:nvSpPr>
          <p:cNvPr id="4" name="Rectangle 3">
            <a:extLst>
              <a:ext uri="{FF2B5EF4-FFF2-40B4-BE49-F238E27FC236}">
                <a16:creationId xmlns:a16="http://schemas.microsoft.com/office/drawing/2014/main" id="{1D7437D3-196B-8349-8C6F-497D72CFCC83}"/>
              </a:ext>
            </a:extLst>
          </p:cNvPr>
          <p:cNvSpPr/>
          <p:nvPr/>
        </p:nvSpPr>
        <p:spPr>
          <a:xfrm>
            <a:off x="9246637" y="843675"/>
            <a:ext cx="2621902" cy="2308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83C7585D-7534-BC4A-B9A1-8D2641CE89B6}"/>
              </a:ext>
            </a:extLst>
          </p:cNvPr>
          <p:cNvSpPr txBox="1"/>
          <p:nvPr/>
        </p:nvSpPr>
        <p:spPr>
          <a:xfrm>
            <a:off x="9246637" y="843675"/>
            <a:ext cx="2705877" cy="2308324"/>
          </a:xfrm>
          <a:prstGeom prst="rect">
            <a:avLst/>
          </a:prstGeom>
          <a:noFill/>
        </p:spPr>
        <p:txBody>
          <a:bodyPr wrap="square" rtlCol="0">
            <a:spAutoFit/>
          </a:bodyPr>
          <a:lstStyle/>
          <a:p>
            <a:r>
              <a:rPr lang="en-US" dirty="0"/>
              <a:t>Many of the most popular routes are doubled, </a:t>
            </a:r>
            <a:r>
              <a:rPr lang="en-US" dirty="0" err="1"/>
              <a:t>ie</a:t>
            </a:r>
            <a:r>
              <a:rPr lang="en-US" dirty="0"/>
              <a:t> Point A to Point B as well as Point B to Point A. Two (shown as a large circle) are circular routes (Point A back to Point A), possibly tourists exploring the city.</a:t>
            </a:r>
          </a:p>
        </p:txBody>
      </p:sp>
    </p:spTree>
    <p:extLst>
      <p:ext uri="{BB962C8B-B14F-4D97-AF65-F5344CB8AC3E}">
        <p14:creationId xmlns:p14="http://schemas.microsoft.com/office/powerpoint/2010/main" val="324222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Rider Performance</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by gender</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44663" y="644387"/>
            <a:ext cx="8513974" cy="5569225"/>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331994" y="5324814"/>
            <a:ext cx="3060440" cy="1200329"/>
          </a:xfrm>
          <a:prstGeom prst="rect">
            <a:avLst/>
          </a:prstGeom>
          <a:noFill/>
        </p:spPr>
        <p:txBody>
          <a:bodyPr wrap="square" rtlCol="0">
            <a:spAutoFit/>
          </a:bodyPr>
          <a:lstStyle/>
          <a:p>
            <a:r>
              <a:rPr lang="en-US" dirty="0"/>
              <a:t>Interestingly, men tend to ride faster than women, but women tend to ride for longer distances.</a:t>
            </a:r>
          </a:p>
        </p:txBody>
      </p:sp>
    </p:spTree>
    <p:extLst>
      <p:ext uri="{BB962C8B-B14F-4D97-AF65-F5344CB8AC3E}">
        <p14:creationId xmlns:p14="http://schemas.microsoft.com/office/powerpoint/2010/main" val="48944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Rider Numbers</a:t>
            </a:r>
            <a:br>
              <a:rPr lang="en-US" sz="2600" kern="1200" dirty="0">
                <a:solidFill>
                  <a:srgbClr val="FFFFFF"/>
                </a:solidFill>
                <a:latin typeface="+mj-lt"/>
                <a:ea typeface="+mj-ea"/>
                <a:cs typeface="+mj-cs"/>
              </a:rPr>
            </a:br>
            <a:r>
              <a:rPr lang="en-US" sz="1800" kern="1200" dirty="0">
                <a:solidFill>
                  <a:srgbClr val="FFFFFF"/>
                </a:solidFill>
                <a:latin typeface="+mj-lt"/>
                <a:ea typeface="+mj-ea"/>
                <a:cs typeface="+mj-cs"/>
              </a:rPr>
              <a:t>by gender</a:t>
            </a:r>
          </a:p>
        </p:txBody>
      </p:sp>
      <p:pic>
        <p:nvPicPr>
          <p:cNvPr id="11" name="Content Placeholder 10">
            <a:extLst>
              <a:ext uri="{FF2B5EF4-FFF2-40B4-BE49-F238E27FC236}">
                <a16:creationId xmlns:a16="http://schemas.microsoft.com/office/drawing/2014/main" id="{BCCC6BB7-6C2F-8143-AD48-FCB040860B52}"/>
              </a:ext>
            </a:extLst>
          </p:cNvPr>
          <p:cNvPicPr>
            <a:picLocks noGrp="1" noChangeAspect="1"/>
          </p:cNvPicPr>
          <p:nvPr>
            <p:ph idx="1"/>
          </p:nvPr>
        </p:nvPicPr>
        <p:blipFill>
          <a:blip r:embed="rId2"/>
          <a:stretch>
            <a:fillRect/>
          </a:stretch>
        </p:blipFill>
        <p:spPr>
          <a:xfrm>
            <a:off x="3644663" y="644387"/>
            <a:ext cx="8513974" cy="5569224"/>
          </a:xfrm>
          <a:prstGeom prst="rect">
            <a:avLst/>
          </a:prstGeom>
        </p:spPr>
      </p:pic>
      <p:sp>
        <p:nvSpPr>
          <p:cNvPr id="3" name="TextBox 2">
            <a:extLst>
              <a:ext uri="{FF2B5EF4-FFF2-40B4-BE49-F238E27FC236}">
                <a16:creationId xmlns:a16="http://schemas.microsoft.com/office/drawing/2014/main" id="{83C7585D-7534-BC4A-B9A1-8D2641CE89B6}"/>
              </a:ext>
            </a:extLst>
          </p:cNvPr>
          <p:cNvSpPr txBox="1"/>
          <p:nvPr/>
        </p:nvSpPr>
        <p:spPr>
          <a:xfrm>
            <a:off x="7631061" y="1751189"/>
            <a:ext cx="3873583" cy="2031325"/>
          </a:xfrm>
          <a:prstGeom prst="rect">
            <a:avLst/>
          </a:prstGeom>
          <a:noFill/>
        </p:spPr>
        <p:txBody>
          <a:bodyPr wrap="square" rtlCol="0">
            <a:spAutoFit/>
          </a:bodyPr>
          <a:lstStyle/>
          <a:p>
            <a:r>
              <a:rPr lang="en-US" dirty="0"/>
              <a:t>The majority of riders are between ages 20 and 40, with men accounting for more of the share than women. Even though some ages in the dataset extend all the way up to 120, and many down to 0, I have only included ages between 10 and 80 in this analysis.</a:t>
            </a:r>
          </a:p>
        </p:txBody>
      </p:sp>
    </p:spTree>
    <p:extLst>
      <p:ext uri="{BB962C8B-B14F-4D97-AF65-F5344CB8AC3E}">
        <p14:creationId xmlns:p14="http://schemas.microsoft.com/office/powerpoint/2010/main" val="24707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A05AAB88-0537-6F4F-91A9-9895C9B6C2A9}"/>
              </a:ext>
            </a:extLst>
          </p:cNvPr>
          <p:cNvSpPr/>
          <p:nvPr/>
        </p:nvSpPr>
        <p:spPr>
          <a:xfrm>
            <a:off x="5958947" y="581742"/>
            <a:ext cx="3713584" cy="1875453"/>
          </a:xfrm>
          <a:prstGeom prst="round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6285DE2-D5FC-B544-A9B0-5FDB67F65EFB}"/>
              </a:ext>
            </a:extLst>
          </p:cNvPr>
          <p:cNvSpPr>
            <a:spLocks noGrp="1"/>
          </p:cNvSpPr>
          <p:nvPr>
            <p:ph type="title"/>
          </p:nvPr>
        </p:nvSpPr>
        <p:spPr>
          <a:xfrm>
            <a:off x="640080" y="2074363"/>
            <a:ext cx="2752354" cy="2709275"/>
          </a:xfrm>
          <a:prstGeom prst="ellipse">
            <a:avLst/>
          </a:prstGeom>
          <a:solidFill>
            <a:schemeClr val="accent1">
              <a:lumMod val="50000"/>
            </a:schemeClr>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Busiest Bike</a:t>
            </a:r>
            <a:endParaRPr lang="en-US" sz="1800"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83C7585D-7534-BC4A-B9A1-8D2641CE89B6}"/>
              </a:ext>
            </a:extLst>
          </p:cNvPr>
          <p:cNvSpPr txBox="1"/>
          <p:nvPr/>
        </p:nvSpPr>
        <p:spPr>
          <a:xfrm>
            <a:off x="6267926" y="780805"/>
            <a:ext cx="3100009" cy="1477328"/>
          </a:xfrm>
          <a:prstGeom prst="rect">
            <a:avLst/>
          </a:prstGeom>
          <a:noFill/>
        </p:spPr>
        <p:txBody>
          <a:bodyPr wrap="square" rtlCol="0">
            <a:spAutoFit/>
          </a:bodyPr>
          <a:lstStyle/>
          <a:p>
            <a:r>
              <a:rPr lang="en-US" dirty="0"/>
              <a:t>Bike ID			2565</a:t>
            </a:r>
          </a:p>
          <a:p>
            <a:r>
              <a:rPr lang="en-US" dirty="0"/>
              <a:t>Rides			1,489</a:t>
            </a:r>
          </a:p>
          <a:p>
            <a:r>
              <a:rPr lang="en-US" dirty="0"/>
              <a:t>Time Ridden		375 hours</a:t>
            </a:r>
          </a:p>
          <a:p>
            <a:r>
              <a:rPr lang="en-US" dirty="0"/>
              <a:t>Distance Traveled	2,175 miles</a:t>
            </a:r>
          </a:p>
          <a:p>
            <a:r>
              <a:rPr lang="en-US" dirty="0"/>
              <a:t>Average Speed	5.79 mph</a:t>
            </a:r>
          </a:p>
        </p:txBody>
      </p:sp>
      <p:pic>
        <p:nvPicPr>
          <p:cNvPr id="7" name="Content Placeholder 6">
            <a:extLst>
              <a:ext uri="{FF2B5EF4-FFF2-40B4-BE49-F238E27FC236}">
                <a16:creationId xmlns:a16="http://schemas.microsoft.com/office/drawing/2014/main" id="{955F4FAE-16C8-C541-8BA8-07E1F5BEAFAF}"/>
              </a:ext>
            </a:extLst>
          </p:cNvPr>
          <p:cNvPicPr>
            <a:picLocks noGrp="1" noChangeAspect="1"/>
          </p:cNvPicPr>
          <p:nvPr>
            <p:ph idx="1"/>
          </p:nvPr>
        </p:nvPicPr>
        <p:blipFill>
          <a:blip r:embed="rId2"/>
          <a:stretch>
            <a:fillRect/>
          </a:stretch>
        </p:blipFill>
        <p:spPr>
          <a:xfrm>
            <a:off x="5123455" y="2714059"/>
            <a:ext cx="5384569" cy="3584104"/>
          </a:xfrm>
        </p:spPr>
      </p:pic>
    </p:spTree>
    <p:extLst>
      <p:ext uri="{BB962C8B-B14F-4D97-AF65-F5344CB8AC3E}">
        <p14:creationId xmlns:p14="http://schemas.microsoft.com/office/powerpoint/2010/main" val="5313064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TotalTime>
  <Words>655</Words>
  <Application>Microsoft Macintosh PowerPoint</Application>
  <PresentationFormat>Widescreen</PresentationFormat>
  <Paragraphs>56</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Operating Report Chicago 2017</vt:lpstr>
      <vt:lpstr>Divvy Bikes</vt:lpstr>
      <vt:lpstr>Top 5 Stations</vt:lpstr>
      <vt:lpstr>Trip Duration</vt:lpstr>
      <vt:lpstr>Trip Duration by user type</vt:lpstr>
      <vt:lpstr>Most Popular Trips</vt:lpstr>
      <vt:lpstr>Rider Performance by gender</vt:lpstr>
      <vt:lpstr>Rider Numbers by gender</vt:lpstr>
      <vt:lpstr>Busiest Bike</vt:lpstr>
      <vt:lpstr>Rides per Bike</vt:lpstr>
      <vt:lpstr>Yelp</vt:lpstr>
      <vt:lpstr>Top and Bottom 10 Restaurants</vt:lpstr>
      <vt:lpstr>Stars and Sentiment</vt:lpstr>
      <vt:lpstr>Top 10 Cuisine Types</vt:lpstr>
      <vt:lpstr>Word Cloud all cuisine types</vt:lpstr>
      <vt:lpstr>Word Cloud Asian Fusion</vt:lpstr>
      <vt:lpstr>Word Cloud Chinese</vt:lpstr>
      <vt:lpstr>Word Cloud French</vt:lpstr>
      <vt:lpstr>Word Cloud Indian</vt:lpstr>
      <vt:lpstr>Word Cloud Italian</vt:lpstr>
      <vt:lpstr>Word Cloud Japanese</vt:lpstr>
      <vt:lpstr>Word Cloud Korean</vt:lpstr>
      <vt:lpstr>Word Cloud Mediterranean</vt:lpstr>
      <vt:lpstr>Word Cloud Mexican</vt:lpstr>
      <vt:lpstr>Word Cloud Thai</vt:lpstr>
      <vt:lpstr>Temporal Trends Daily</vt:lpstr>
      <vt:lpstr>Temporal Trends Monthly</vt:lpstr>
      <vt:lpstr>Temporal Trends Holidays</vt:lpstr>
      <vt:lpstr>Further Questions from the Mayor of Chicago</vt:lpstr>
      <vt:lpstr>Predicted Travel Time</vt:lpstr>
      <vt:lpstr>Star Rating vs Review Length</vt:lpstr>
      <vt:lpstr>Topic Modelling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Report Chicago, 2017</dc:title>
  <dc:creator>Gregory Rafferty</dc:creator>
  <cp:lastModifiedBy>Gregory Rafferty</cp:lastModifiedBy>
  <cp:revision>21</cp:revision>
  <dcterms:created xsi:type="dcterms:W3CDTF">2018-10-14T22:04:07Z</dcterms:created>
  <dcterms:modified xsi:type="dcterms:W3CDTF">2018-10-15T02:58:09Z</dcterms:modified>
</cp:coreProperties>
</file>